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0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9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20.jpg" ContentType="image/jpeg"/>
  <Override PartName="/ppt/notesSlides/notesSlide13.xml" ContentType="application/vnd.openxmlformats-officedocument.presentationml.notesSlide+xml"/>
  <Override PartName="/ppt/media/image21.jpg" ContentType="image/jpeg"/>
  <Override PartName="/ppt/notesSlides/notesSlide14.xml" ContentType="application/vnd.openxmlformats-officedocument.presentationml.notesSlide+xml"/>
  <Override PartName="/ppt/media/image22.jpg" ContentType="image/jpeg"/>
  <Override PartName="/ppt/notesSlides/notesSlide15.xml" ContentType="application/vnd.openxmlformats-officedocument.presentationml.notesSlide+xml"/>
  <Override PartName="/ppt/media/image25.jpg" ContentType="image/jpeg"/>
  <Override PartName="/ppt/notesSlides/notesSlide16.xml" ContentType="application/vnd.openxmlformats-officedocument.presentationml.notesSlide+xml"/>
  <Override PartName="/ppt/media/image26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69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4" r:id="rId1"/>
  </p:sldMasterIdLst>
  <p:notesMasterIdLst>
    <p:notesMasterId r:id="rId31"/>
  </p:notesMasterIdLst>
  <p:sldIdLst>
    <p:sldId id="276" r:id="rId2"/>
    <p:sldId id="311" r:id="rId3"/>
    <p:sldId id="310" r:id="rId4"/>
    <p:sldId id="288" r:id="rId5"/>
    <p:sldId id="303" r:id="rId6"/>
    <p:sldId id="304" r:id="rId7"/>
    <p:sldId id="309" r:id="rId8"/>
    <p:sldId id="296" r:id="rId9"/>
    <p:sldId id="295" r:id="rId10"/>
    <p:sldId id="257" r:id="rId11"/>
    <p:sldId id="302" r:id="rId12"/>
    <p:sldId id="285" r:id="rId13"/>
    <p:sldId id="265" r:id="rId14"/>
    <p:sldId id="266" r:id="rId15"/>
    <p:sldId id="267" r:id="rId16"/>
    <p:sldId id="268" r:id="rId17"/>
    <p:sldId id="269" r:id="rId18"/>
    <p:sldId id="270" r:id="rId19"/>
    <p:sldId id="299" r:id="rId20"/>
    <p:sldId id="271" r:id="rId21"/>
    <p:sldId id="272" r:id="rId22"/>
    <p:sldId id="273" r:id="rId23"/>
    <p:sldId id="307" r:id="rId24"/>
    <p:sldId id="262" r:id="rId25"/>
    <p:sldId id="263" r:id="rId26"/>
    <p:sldId id="280" r:id="rId27"/>
    <p:sldId id="261" r:id="rId28"/>
    <p:sldId id="274" r:id="rId29"/>
    <p:sldId id="275" r:id="rId30"/>
  </p:sldIdLst>
  <p:sldSz cx="9144000" cy="5143500" type="screen16x9"/>
  <p:notesSz cx="6858000" cy="9144000"/>
  <p:embeddedFontLst>
    <p:embeddedFont>
      <p:font typeface="Raleway" panose="020B060402020202020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La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84085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5579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881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229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b9a0b074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b9a0b074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885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965474a9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965474a9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836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65474a9_3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65474a9_3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589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3630543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3630543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21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965474a9_3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965474a9_3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749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899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3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b9a0b07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b9a0b07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60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99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039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69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40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543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64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50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391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408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189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A738-94F5-4EAF-A4DA-A44604CDEFE7}" type="datetimeFigureOut">
              <a:rPr lang="id-ID" smtClean="0"/>
              <a:t>14/03/2020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37772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A738-94F5-4EAF-A4DA-A44604CDEFE7}" type="datetimeFigureOut">
              <a:rPr lang="id-ID" smtClean="0"/>
              <a:t>14/03/2020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80919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A738-94F5-4EAF-A4DA-A44604CDEFE7}" type="datetimeFigureOut">
              <a:rPr lang="id-ID" smtClean="0"/>
              <a:t>14/03/2020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92911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9611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4083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252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00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A738-94F5-4EAF-A4DA-A44604CDEFE7}" type="datetimeFigureOut">
              <a:rPr lang="id-ID" smtClean="0"/>
              <a:t>14/03/2020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206EA-4DDD-5846-B5B8-80005306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2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A738-94F5-4EAF-A4DA-A44604CDEFE7}" type="datetimeFigureOut">
              <a:rPr lang="id-ID" smtClean="0"/>
              <a:t>14/03/2020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33765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A738-94F5-4EAF-A4DA-A44604CDEFE7}" type="datetimeFigureOut">
              <a:rPr lang="id-ID" smtClean="0"/>
              <a:t>14/03/2020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18323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A738-94F5-4EAF-A4DA-A44604CDEFE7}" type="datetimeFigureOut">
              <a:rPr lang="id-ID" smtClean="0"/>
              <a:t>14/03/2020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63835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A738-94F5-4EAF-A4DA-A44604CDEFE7}" type="datetimeFigureOut">
              <a:rPr lang="id-ID" smtClean="0"/>
              <a:t>14/03/2020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57068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A738-94F5-4EAF-A4DA-A44604CDEFE7}" type="datetimeFigureOut">
              <a:rPr lang="id-ID" smtClean="0"/>
              <a:t>14/03/2020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305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31625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A738-94F5-4EAF-A4DA-A44604CDEFE7}" type="datetimeFigureOut">
              <a:rPr lang="id-ID" smtClean="0"/>
              <a:t>14/03/2020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17849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EA738-94F5-4EAF-A4DA-A44604CDEFE7}" type="datetimeFigureOut">
              <a:rPr lang="id-ID" smtClean="0"/>
              <a:t>14/03/2020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825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3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42" Type="http://schemas.openxmlformats.org/officeDocument/2006/relationships/image" Target="../media/image6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41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ibisma@uii.ac.id" TargetMode="External"/><Relationship Id="rId5" Type="http://schemas.openxmlformats.org/officeDocument/2006/relationships/hyperlink" Target="http://simpultumbuh.uii.ac.id/ubic" TargetMode="Externa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1BF06-1931-5B47-BC90-2C7C7DF49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4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F1A1B-7AAD-BF45-B948-0632881E1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79255"/>
            <a:ext cx="6858000" cy="1182928"/>
          </a:xfrm>
        </p:spPr>
        <p:txBody>
          <a:bodyPr>
            <a:normAutofit fontScale="90000"/>
          </a:bodyPr>
          <a:lstStyle/>
          <a:p>
            <a:pPr algn="l"/>
            <a:r>
              <a:rPr lang="id-ID" sz="4400" dirty="0" smtClean="0">
                <a:solidFill>
                  <a:schemeClr val="accent1">
                    <a:lumMod val="50000"/>
                  </a:schemeClr>
                </a:solidFill>
                <a:latin typeface="Raleway" panose="020B0604020202020204" charset="0"/>
              </a:rPr>
              <a:t>Commerciali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Raleway" panose="020B0604020202020204" charset="0"/>
              </a:rPr>
              <a:t>z</a:t>
            </a:r>
            <a:r>
              <a:rPr lang="id-ID" sz="4400" dirty="0" smtClean="0">
                <a:solidFill>
                  <a:schemeClr val="accent1">
                    <a:lumMod val="50000"/>
                  </a:schemeClr>
                </a:solidFill>
                <a:latin typeface="Raleway" panose="020B0604020202020204" charset="0"/>
              </a:rPr>
              <a:t>ation </a:t>
            </a:r>
            <a:r>
              <a:rPr lang="id-ID" sz="4400" dirty="0" smtClean="0">
                <a:solidFill>
                  <a:schemeClr val="accent1">
                    <a:lumMod val="50000"/>
                  </a:schemeClr>
                </a:solidFill>
                <a:latin typeface="Raleway" panose="020B0604020202020204" charset="0"/>
              </a:rPr>
              <a:t>&amp; Incubator Program</a:t>
            </a:r>
            <a:endParaRPr lang="en-US" sz="4400" b="1" dirty="0">
              <a:solidFill>
                <a:schemeClr val="accent1">
                  <a:lumMod val="50000"/>
                </a:schemeClr>
              </a:solidFill>
              <a:latin typeface="Raleway" panose="020B060402020202020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91450-E7FB-B341-B69C-A32F58A24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1580" y="3465216"/>
            <a:ext cx="6858000" cy="1337075"/>
          </a:xfrm>
        </p:spPr>
        <p:txBody>
          <a:bodyPr>
            <a:normAutofit/>
          </a:bodyPr>
          <a:lstStyle/>
          <a:p>
            <a:pPr algn="r">
              <a:spcBef>
                <a:spcPts val="0"/>
              </a:spcBef>
            </a:pPr>
            <a:r>
              <a:rPr lang="en-US" sz="2000" b="1" noProof="1">
                <a:latin typeface="Myriad Pro Cond" panose="020B0506030403020204" pitchFamily="34" charset="0"/>
              </a:rPr>
              <a:t>Amarria Dila Sari, S.T., M.Sc.</a:t>
            </a:r>
          </a:p>
          <a:p>
            <a:pPr algn="r">
              <a:spcBef>
                <a:spcPts val="0"/>
              </a:spcBef>
            </a:pPr>
            <a:r>
              <a:rPr lang="en-US" noProof="1">
                <a:latin typeface="Myriad Pro Cond" panose="020B0506030403020204" pitchFamily="34" charset="0"/>
              </a:rPr>
              <a:t>Direktur Inkubator IBISMA UII</a:t>
            </a:r>
          </a:p>
          <a:p>
            <a:pPr algn="r">
              <a:spcBef>
                <a:spcPts val="0"/>
              </a:spcBef>
            </a:pPr>
            <a:r>
              <a:rPr lang="en-US" noProof="1">
                <a:latin typeface="Myriad Pro Cond" panose="020B0506030403020204" pitchFamily="34" charset="0"/>
              </a:rPr>
              <a:t>Kepala Divisi Pengembangan Kewirausahaan</a:t>
            </a:r>
            <a:endParaRPr lang="id-ID" noProof="1">
              <a:latin typeface="Myriad Pro Cond" panose="020B0506030403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id-ID" noProof="1">
                <a:latin typeface="Myriad Pro Cond" panose="020B0506030403020204" pitchFamily="34" charset="0"/>
              </a:rPr>
              <a:t>Universitas Islam Indonesia</a:t>
            </a:r>
          </a:p>
          <a:p>
            <a:pPr algn="l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4CE18-ABDD-F44F-A51A-BE1E495A8041}"/>
              </a:ext>
            </a:extLst>
          </p:cNvPr>
          <p:cNvSpPr/>
          <p:nvPr/>
        </p:nvSpPr>
        <p:spPr>
          <a:xfrm>
            <a:off x="964905" y="1479255"/>
            <a:ext cx="71770" cy="21849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327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75" y="0"/>
            <a:ext cx="1425300" cy="9631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4408400" y="191675"/>
            <a:ext cx="4547700" cy="4547700"/>
          </a:xfrm>
          <a:prstGeom prst="rect">
            <a:avLst/>
          </a:prstGeom>
          <a:solidFill>
            <a:srgbClr val="062B7C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4294967295"/>
          </p:nvPr>
        </p:nvSpPr>
        <p:spPr>
          <a:xfrm>
            <a:off x="4606594" y="423206"/>
            <a:ext cx="4151312" cy="40846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Sekilas </a:t>
            </a:r>
            <a:r>
              <a:rPr lang="en" sz="3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IBISMA</a:t>
            </a:r>
            <a:endParaRPr lang="id-ID" sz="3000" b="1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17500">
              <a:spcBef>
                <a:spcPts val="0"/>
              </a:spcBef>
              <a:buClr>
                <a:srgbClr val="FFFFFF"/>
              </a:buClr>
              <a:buSzPts val="1400"/>
              <a:buFont typeface="Raleway"/>
              <a:buChar char="●"/>
            </a:pPr>
            <a:endParaRPr lang="id-ID" sz="1400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indent="-317500" algn="just">
              <a:spcBef>
                <a:spcPts val="0"/>
              </a:spcBef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n" sz="14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Inkubator </a:t>
            </a:r>
            <a:r>
              <a:rPr lang="en" sz="14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Bisnis dan Inovasi Bersama (IBISMA) UII </a:t>
            </a:r>
            <a:r>
              <a:rPr lang="en" sz="14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adalah </a:t>
            </a:r>
            <a:r>
              <a:rPr lang="id-ID" sz="1400" dirty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Inkubator Bisnis Berbasis Teknologi yang </a:t>
            </a:r>
            <a:r>
              <a:rPr lang="en-US" sz="1400" dirty="0" err="1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melakukan</a:t>
            </a:r>
            <a:r>
              <a:rPr lang="en-US" sz="1400" dirty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 proses</a:t>
            </a:r>
            <a:r>
              <a:rPr lang="id-ID" sz="1400" dirty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 pra </a:t>
            </a:r>
            <a:r>
              <a:rPr lang="id-ID" sz="1400" dirty="0" smtClean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inkubasi</a:t>
            </a:r>
            <a:r>
              <a:rPr lang="en-US" sz="1400" dirty="0" smtClean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id-ID" sz="1400" dirty="0" smtClean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&amp;</a:t>
            </a:r>
            <a:r>
              <a:rPr lang="en-US" sz="1400" dirty="0" smtClean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inkubasi</a:t>
            </a:r>
            <a:r>
              <a:rPr lang="en-US" sz="1400" dirty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untuk</a:t>
            </a:r>
            <a:r>
              <a:rPr lang="en-US" sz="1400" dirty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pengusaha</a:t>
            </a:r>
            <a:r>
              <a:rPr lang="en-US" sz="1400" dirty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pemula</a:t>
            </a:r>
            <a:r>
              <a:rPr lang="en-US" sz="1400" dirty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berbasis</a:t>
            </a:r>
            <a:r>
              <a:rPr lang="en-US" sz="1400" dirty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teknologi</a:t>
            </a:r>
            <a:endParaRPr lang="id-ID" sz="1400" dirty="0">
              <a:solidFill>
                <a:srgbClr val="FFFFFF"/>
              </a:solidFill>
              <a:latin typeface="Raleway"/>
              <a:ea typeface="Raleway"/>
              <a:cs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endParaRPr lang="id-ID" sz="1400" dirty="0">
              <a:solidFill>
                <a:srgbClr val="FFFFFF"/>
              </a:solidFill>
              <a:latin typeface="+mj-lt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endParaRPr sz="14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n" sz="14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IBISMA UII resmi didirikan di bulan Desember tahun </a:t>
            </a:r>
            <a:r>
              <a:rPr lang="en" sz="14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lang="id-ID" sz="1400" dirty="0" smtClea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endParaRPr sz="14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0" y="0"/>
            <a:ext cx="78564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8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77815" y="203502"/>
            <a:ext cx="4567217" cy="1197035"/>
          </a:xfrm>
        </p:spPr>
        <p:txBody>
          <a:bodyPr>
            <a:noAutofit/>
          </a:bodyPr>
          <a:lstStyle/>
          <a:p>
            <a:pPr lvl="0" algn="ctr"/>
            <a:r>
              <a:rPr lang="id-ID" sz="36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MODEL BISNIS IBISMA</a:t>
            </a:r>
          </a:p>
        </p:txBody>
      </p:sp>
      <p:pic>
        <p:nvPicPr>
          <p:cNvPr id="11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61" y="1713053"/>
            <a:ext cx="8206451" cy="3240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93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16438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2855550" y="10410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C4587"/>
                </a:solidFill>
                <a:latin typeface="Raleway"/>
                <a:ea typeface="Raleway"/>
                <a:cs typeface="Raleway"/>
                <a:sym typeface="Raleway"/>
              </a:rPr>
              <a:t>Fasilitas Tenant IBISMA </a:t>
            </a:r>
            <a:endParaRPr sz="3000" b="1">
              <a:solidFill>
                <a:srgbClr val="1C458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4294967295"/>
          </p:nvPr>
        </p:nvSpPr>
        <p:spPr>
          <a:xfrm>
            <a:off x="2509887" y="1653375"/>
            <a:ext cx="4189413" cy="33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Pendanaan</a:t>
            </a: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2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dirty="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Pendanaan UBIC </a:t>
            </a:r>
            <a:r>
              <a:rPr lang="en" sz="1200" b="1" dirty="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15-20jt/tenant. </a:t>
            </a:r>
            <a:r>
              <a:rPr lang="en" sz="1200" dirty="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Dan kesempatan mendapatkan pendanaan hingga  </a:t>
            </a:r>
            <a:r>
              <a:rPr lang="en" sz="1200" b="1" dirty="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500 juta/tenant</a:t>
            </a:r>
            <a:r>
              <a:rPr lang="en" sz="1200" dirty="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melalui program PPBT, CPPBT dll.</a:t>
            </a:r>
            <a:endParaRPr sz="1200" dirty="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Program Inkubasi</a:t>
            </a:r>
            <a:endParaRPr sz="1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Office, Co-growing Space &amp; Commercial Space</a:t>
            </a:r>
            <a:endParaRPr sz="1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Fasilitas Teknologi/Akses </a:t>
            </a:r>
            <a:r>
              <a:rPr lang="en" sz="14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lab</a:t>
            </a:r>
            <a:endParaRPr lang="id-ID" sz="1400" b="1" dirty="0" smtClean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id-ID" sz="14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Networking dari DN &amp; LN</a:t>
            </a:r>
            <a:endParaRPr sz="1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-29412" y="4386805"/>
            <a:ext cx="4416218" cy="756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Fasilitas IBISMA Co-Growing Space bisa diakses siapapun</a:t>
            </a:r>
            <a:endParaRPr sz="2400" dirty="0">
              <a:solidFill>
                <a:srgbClr val="FFFFFF"/>
              </a:solidFill>
            </a:endParaRPr>
          </a:p>
        </p:txBody>
      </p:sp>
      <p:grpSp>
        <p:nvGrpSpPr>
          <p:cNvPr id="156" name="Google Shape;156;p2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7" name="Google Shape;15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3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Fact: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Space di IBISMA bisa di gunakan untuk kantor startup, mengerjakan tugas, pelatihan, event, dll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0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4627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2855550" y="7428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C4587"/>
                </a:solidFill>
                <a:latin typeface="Raleway"/>
                <a:ea typeface="Raleway"/>
                <a:cs typeface="Raleway"/>
                <a:sym typeface="Raleway"/>
              </a:rPr>
              <a:t>Program &amp; Kegiatan IBISMA</a:t>
            </a:r>
            <a:endParaRPr sz="2400" b="1">
              <a:solidFill>
                <a:srgbClr val="1C458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4294967295"/>
          </p:nvPr>
        </p:nvSpPr>
        <p:spPr>
          <a:xfrm>
            <a:off x="2479000" y="1579423"/>
            <a:ext cx="3432175" cy="33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Seleksi tenant (UBIC)</a:t>
            </a: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4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Talent scouting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Coaching (Growth Talk) &amp; Bootcamp</a:t>
            </a: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4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Pelatihan dengan materi2 yang sesuai dengan  kebutuhan startups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Networking (FGD, Business Matching)</a:t>
            </a: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4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Investor Pitching, Corporate gathering, &amp; aktifitas jejaring lainnya</a:t>
            </a: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F1C232"/>
              </a:buClr>
              <a:buSzPts val="12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Startup Expo (Growth </a:t>
            </a:r>
            <a:r>
              <a:rPr lang="en" sz="14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Fest)</a:t>
            </a:r>
            <a:r>
              <a:rPr lang="id-ID" sz="14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 dirty="0" smtClean="0">
                <a:latin typeface="Raleway"/>
                <a:ea typeface="Raleway"/>
                <a:cs typeface="Raleway"/>
                <a:sym typeface="Raleway"/>
              </a:rPr>
              <a:t>Pameran </a:t>
            </a: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ekosistem startup dengan rangkaian kegiatan yang meriah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1. Growth Talk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4587"/>
                </a:solidFill>
              </a:rPr>
              <a:t>Sebuah event rutin yang di selenggarakan IBISMA UII.</a:t>
            </a:r>
            <a:endParaRPr sz="1800"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1C4587"/>
                </a:solidFill>
              </a:rPr>
              <a:t>Berupa seminar, diskusi, pelatihan &amp; mentoring dengan pembahasan seputar starup dengan pakar/expert di bidangnya masing-masing.</a:t>
            </a:r>
            <a:endParaRPr sz="1800">
              <a:solidFill>
                <a:srgbClr val="1C4587"/>
              </a:solidFill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l="5281" t="-669" r="26839" b="670"/>
          <a:stretch/>
        </p:blipFill>
        <p:spPr>
          <a:xfrm>
            <a:off x="4572000" y="9"/>
            <a:ext cx="4572001" cy="5051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5"/>
          <p:cNvGrpSpPr/>
          <p:nvPr/>
        </p:nvGrpSpPr>
        <p:grpSpPr>
          <a:xfrm>
            <a:off x="6832781" y="355190"/>
            <a:ext cx="1799945" cy="2156514"/>
            <a:chOff x="6803275" y="395363"/>
            <a:chExt cx="2212050" cy="2537076"/>
          </a:xfrm>
        </p:grpSpPr>
        <p:pic>
          <p:nvPicPr>
            <p:cNvPr id="175" name="Google Shape;17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5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Fact: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rgbClr val="1C4587"/>
                  </a:solidFill>
                  <a:latin typeface="Raleway"/>
                  <a:ea typeface="Raleway"/>
                  <a:cs typeface="Raleway"/>
                  <a:sym typeface="Raleway"/>
                </a:rPr>
                <a:t>Growth Talk series diadakan tidak hanya untuk tenant IBISMA saja, dibuka  juga untuk umum!</a:t>
              </a:r>
              <a:endParaRPr sz="1200" b="1">
                <a:solidFill>
                  <a:srgbClr val="1C4587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78" name="Google Shape;178;p25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Follow instagram @ibisma_uii</a:t>
            </a:r>
            <a:endParaRPr sz="1200" i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0" y="0"/>
            <a:ext cx="9144003" cy="5140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4294967295"/>
          </p:nvPr>
        </p:nvSpPr>
        <p:spPr>
          <a:xfrm>
            <a:off x="462987" y="530225"/>
            <a:ext cx="3688326" cy="4083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5"/>
                </a:solidFill>
              </a:rPr>
              <a:t>2. Bootcamp</a:t>
            </a:r>
            <a:endParaRPr sz="28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Pada tahun 2019 IBISMA mengadakan 2 kolaborasi bootcamp dengan topik Social Startup dan Renewable Energy Startup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l="20398" r="20404"/>
          <a:stretch/>
        </p:blipFill>
        <p:spPr>
          <a:xfrm>
            <a:off x="0" y="0"/>
            <a:ext cx="4567199" cy="514224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3. Networking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Jejaring di dunia startup sangatlah penting, IBISMA memiliki program seperti </a:t>
            </a:r>
            <a:r>
              <a:rPr lang="en" sz="1800" i="1">
                <a:solidFill>
                  <a:srgbClr val="000000"/>
                </a:solidFill>
              </a:rPr>
              <a:t>Focus Group Discussion (FGD), Business Matching, Corporate Gathering </a:t>
            </a:r>
            <a:r>
              <a:rPr lang="en" sz="1800">
                <a:solidFill>
                  <a:srgbClr val="000000"/>
                </a:solidFill>
              </a:rPr>
              <a:t>dengan tujuan untuk membangun ekosistem startup yang kuat di UII maupun Yogyakarta serta menjembatani startup IBISMA untuk akselerasi.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92" name="Google Shape;192;p27"/>
          <p:cNvGrpSpPr/>
          <p:nvPr/>
        </p:nvGrpSpPr>
        <p:grpSpPr>
          <a:xfrm>
            <a:off x="2407323" y="2743219"/>
            <a:ext cx="2031547" cy="2320312"/>
            <a:chOff x="6661752" y="395363"/>
            <a:chExt cx="2212050" cy="2543365"/>
          </a:xfrm>
        </p:grpSpPr>
        <p:pic>
          <p:nvPicPr>
            <p:cNvPr id="193" name="Google Shape;19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61752" y="433734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7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27"/>
            <p:cNvSpPr txBox="1"/>
            <p:nvPr/>
          </p:nvSpPr>
          <p:spPr>
            <a:xfrm>
              <a:off x="6803277" y="731200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Fact: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Proses Business Matching (2019) berhasil menjodohkan 8 startup IBISMA dengan investor, mitra dan distributor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Myriad Pro Cond" panose="020B0506030403020204" pitchFamily="34" charset="0"/>
              </a:rPr>
              <a:t>KILAS KEGIATAN IBISMA UII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" t="5362" r="15228" b="18160"/>
          <a:stretch/>
        </p:blipFill>
        <p:spPr>
          <a:xfrm>
            <a:off x="1122744" y="1155376"/>
            <a:ext cx="3152791" cy="23431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29" y="1765457"/>
            <a:ext cx="4135352" cy="2755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1618" y="3782617"/>
            <a:ext cx="2850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50" b="1" dirty="0"/>
              <a:t>Seminar Perempuan dan Inovasi </a:t>
            </a:r>
          </a:p>
          <a:p>
            <a:endParaRPr lang="id-ID" sz="1050" b="1" dirty="0"/>
          </a:p>
          <a:p>
            <a:r>
              <a:rPr lang="id-ID" sz="1050" b="1" dirty="0"/>
              <a:t>IBISMA&amp; Women Will </a:t>
            </a:r>
          </a:p>
          <a:p>
            <a:r>
              <a:rPr lang="id-ID" sz="1050" b="1" dirty="0"/>
              <a:t>Google Business Group</a:t>
            </a:r>
          </a:p>
        </p:txBody>
      </p:sp>
    </p:spTree>
    <p:extLst>
      <p:ext uri="{BB962C8B-B14F-4D97-AF65-F5344CB8AC3E}">
        <p14:creationId xmlns:p14="http://schemas.microsoft.com/office/powerpoint/2010/main" val="40855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849792" cy="3319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220" y="1939322"/>
            <a:ext cx="5312780" cy="320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3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0" y="0"/>
            <a:ext cx="9143997" cy="51422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4294967295"/>
          </p:nvPr>
        </p:nvSpPr>
        <p:spPr>
          <a:xfrm>
            <a:off x="544010" y="530225"/>
            <a:ext cx="3607303" cy="4083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5"/>
                </a:solidFill>
              </a:rPr>
              <a:t>4. Growth Fest</a:t>
            </a:r>
            <a:endParaRPr sz="28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Growth Fest bertujuan untuk mempersembahkan startup hasil program inkubasi IBISMA kepada masyarakat umum dan civitas UII aktif dan menguatkan ekosistem startup &amp; entrepreneur di UII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3">
            <a:alphaModFix/>
          </a:blip>
          <a:srcRect t="7819" b="7827"/>
          <a:stretch/>
        </p:blipFill>
        <p:spPr>
          <a:xfrm>
            <a:off x="0" y="0"/>
            <a:ext cx="9144003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283104" y="0"/>
            <a:ext cx="3386072" cy="804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</a:rPr>
              <a:t>Growth Fest Growing Startup Ecosystem</a:t>
            </a:r>
            <a:endParaRPr sz="28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2000" b="0" dirty="0" smtClean="0">
                <a:solidFill>
                  <a:schemeClr val="dk1"/>
                </a:solidFill>
                <a:highlight>
                  <a:srgbClr val="F3F3F3"/>
                </a:highlight>
              </a:rPr>
              <a:t/>
            </a:r>
            <a:br>
              <a:rPr lang="id-ID" sz="2000" b="0" dirty="0" smtClean="0">
                <a:solidFill>
                  <a:schemeClr val="dk1"/>
                </a:solidFill>
                <a:highlight>
                  <a:srgbClr val="F3F3F3"/>
                </a:highlight>
              </a:rPr>
            </a:br>
            <a:r>
              <a:rPr lang="id-ID" sz="2000" dirty="0">
                <a:solidFill>
                  <a:schemeClr val="dk1"/>
                </a:solidFill>
                <a:highlight>
                  <a:srgbClr val="F3F3F3"/>
                </a:highlight>
              </a:rPr>
              <a:t/>
            </a:r>
            <a:br>
              <a:rPr lang="id-ID" sz="2000" dirty="0">
                <a:solidFill>
                  <a:schemeClr val="dk1"/>
                </a:solidFill>
                <a:highlight>
                  <a:srgbClr val="F3F3F3"/>
                </a:highlight>
              </a:rPr>
            </a:br>
            <a:r>
              <a:rPr lang="id-ID" sz="2000" dirty="0" smtClean="0">
                <a:solidFill>
                  <a:schemeClr val="dk1"/>
                </a:solidFill>
                <a:highlight>
                  <a:srgbClr val="F3F3F3"/>
                </a:highlight>
              </a:rPr>
              <a:t/>
            </a:r>
            <a:br>
              <a:rPr lang="id-ID" sz="2000" dirty="0" smtClean="0">
                <a:solidFill>
                  <a:schemeClr val="dk1"/>
                </a:solidFill>
                <a:highlight>
                  <a:srgbClr val="F3F3F3"/>
                </a:highlight>
              </a:rPr>
            </a:br>
            <a:r>
              <a:rPr lang="id-ID" sz="2000" dirty="0">
                <a:solidFill>
                  <a:schemeClr val="dk1"/>
                </a:solidFill>
                <a:highlight>
                  <a:srgbClr val="F3F3F3"/>
                </a:highlight>
              </a:rPr>
              <a:t/>
            </a:r>
            <a:br>
              <a:rPr lang="id-ID" sz="2000" dirty="0">
                <a:solidFill>
                  <a:schemeClr val="dk1"/>
                </a:solidFill>
                <a:highlight>
                  <a:srgbClr val="F3F3F3"/>
                </a:highlight>
              </a:rPr>
            </a:br>
            <a:r>
              <a:rPr lang="id-ID" sz="2000" dirty="0" smtClean="0">
                <a:solidFill>
                  <a:schemeClr val="dk1"/>
                </a:solidFill>
                <a:highlight>
                  <a:srgbClr val="F3F3F3"/>
                </a:highlight>
              </a:rPr>
              <a:t/>
            </a:r>
            <a:br>
              <a:rPr lang="id-ID" sz="2000" dirty="0" smtClean="0">
                <a:solidFill>
                  <a:schemeClr val="dk1"/>
                </a:solidFill>
                <a:highlight>
                  <a:srgbClr val="F3F3F3"/>
                </a:highlight>
              </a:rPr>
            </a:br>
            <a:r>
              <a:rPr lang="id-ID" sz="2000" dirty="0">
                <a:solidFill>
                  <a:schemeClr val="dk1"/>
                </a:solidFill>
                <a:highlight>
                  <a:srgbClr val="F3F3F3"/>
                </a:highlight>
              </a:rPr>
              <a:t/>
            </a:r>
            <a:br>
              <a:rPr lang="id-ID" sz="2000" dirty="0">
                <a:solidFill>
                  <a:schemeClr val="dk1"/>
                </a:solidFill>
                <a:highlight>
                  <a:srgbClr val="F3F3F3"/>
                </a:highlight>
              </a:rPr>
            </a:br>
            <a:r>
              <a:rPr lang="en" sz="2000" b="0" dirty="0" smtClean="0">
                <a:solidFill>
                  <a:schemeClr val="dk1"/>
                </a:solidFill>
                <a:highlight>
                  <a:srgbClr val="F3F3F3"/>
                </a:highlight>
              </a:rPr>
              <a:t>Startup </a:t>
            </a:r>
            <a:r>
              <a:rPr lang="en" sz="2000" b="0" dirty="0">
                <a:solidFill>
                  <a:schemeClr val="dk1"/>
                </a:solidFill>
                <a:highlight>
                  <a:srgbClr val="F3F3F3"/>
                </a:highlight>
              </a:rPr>
              <a:t>Expo-Talkshow-Workshop-Business Plan Competition-Live Music</a:t>
            </a:r>
            <a:endParaRPr sz="2000" b="0" dirty="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u="sng" dirty="0">
              <a:solidFill>
                <a:schemeClr val="accent5"/>
              </a:solidFill>
            </a:endParaRPr>
          </a:p>
        </p:txBody>
      </p:sp>
      <p:grpSp>
        <p:nvGrpSpPr>
          <p:cNvPr id="209" name="Google Shape;209;p29"/>
          <p:cNvGrpSpPr/>
          <p:nvPr/>
        </p:nvGrpSpPr>
        <p:grpSpPr>
          <a:xfrm>
            <a:off x="7099937" y="346625"/>
            <a:ext cx="1914972" cy="2199391"/>
            <a:chOff x="6803275" y="395363"/>
            <a:chExt cx="2212050" cy="2537076"/>
          </a:xfrm>
        </p:grpSpPr>
        <p:pic>
          <p:nvPicPr>
            <p:cNvPr id="210" name="Google Shape;21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9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Fact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Growth Fest 2019 diisi &gt;30 Startup, &gt;10 Pembicara, dihadiri &gt;1000 Pengunjung selama 2 hari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6354501" y="3391382"/>
            <a:ext cx="185195" cy="1203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0" y="1176300"/>
            <a:ext cx="838850" cy="8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000" y="1509585"/>
            <a:ext cx="1004968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9347" y="956449"/>
            <a:ext cx="1188289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788" y="959672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800" y="959677"/>
            <a:ext cx="1392011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5400" y="2321887"/>
            <a:ext cx="1392000" cy="40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64475" y="2291315"/>
            <a:ext cx="1412775" cy="48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9275" y="2096385"/>
            <a:ext cx="9620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72000" y="2113597"/>
            <a:ext cx="9620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92925" y="2024097"/>
            <a:ext cx="9239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09775" y="2154647"/>
            <a:ext cx="6858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5400" y="2849975"/>
            <a:ext cx="9239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91675" y="2929122"/>
            <a:ext cx="17621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49275" y="3077797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99475" y="3342522"/>
            <a:ext cx="13525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734300" y="3134950"/>
            <a:ext cx="9906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907175" y="3390850"/>
            <a:ext cx="15240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52400" y="152400"/>
            <a:ext cx="804060" cy="8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108850" y="333200"/>
            <a:ext cx="1085850" cy="5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52400" y="4307450"/>
            <a:ext cx="683650" cy="6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08851" y="4314661"/>
            <a:ext cx="781050" cy="70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023722" y="4269250"/>
            <a:ext cx="683650" cy="6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347100" y="395463"/>
            <a:ext cx="1412775" cy="4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841200" y="4258562"/>
            <a:ext cx="705025" cy="7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759875" y="4248857"/>
            <a:ext cx="705025" cy="67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912275" y="352425"/>
            <a:ext cx="1533686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616250" y="4204250"/>
            <a:ext cx="881286" cy="7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552026" y="190555"/>
            <a:ext cx="804050" cy="79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462155" y="250150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349275" y="288162"/>
            <a:ext cx="705025" cy="7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5517400" y="4314659"/>
            <a:ext cx="1298400" cy="40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921376" y="880250"/>
            <a:ext cx="1298404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6895150" y="4295168"/>
            <a:ext cx="1714500" cy="48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7273396" y="2116956"/>
            <a:ext cx="990600" cy="81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248175" y="3632569"/>
            <a:ext cx="1762125" cy="323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3877062" y="1537875"/>
            <a:ext cx="1387028" cy="4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213025" y="1697650"/>
            <a:ext cx="1149207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6169947" y="1158996"/>
            <a:ext cx="1149200" cy="6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7421371" y="1123577"/>
            <a:ext cx="1188275" cy="76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2373385" y="3458863"/>
            <a:ext cx="612800" cy="6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8184700" y="309318"/>
            <a:ext cx="612800" cy="66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8aadabf2-0000-4ec0-aed9-b6f28abcab2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4" y="80582"/>
            <a:ext cx="7164730" cy="5065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0425" y="4224759"/>
            <a:ext cx="339138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2800" b="1" dirty="0" smtClean="0"/>
              <a:t>JEJARING IBISMA</a:t>
            </a:r>
            <a:endParaRPr lang="id-ID" sz="2800" b="1" dirty="0"/>
          </a:p>
        </p:txBody>
      </p:sp>
    </p:spTree>
    <p:extLst>
      <p:ext uri="{BB962C8B-B14F-4D97-AF65-F5344CB8AC3E}">
        <p14:creationId xmlns:p14="http://schemas.microsoft.com/office/powerpoint/2010/main" val="34457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Open Recruitment UBIC 2020</a:t>
            </a:r>
            <a:endParaRPr b="1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rgbClr val="1C4587"/>
                </a:solidFill>
              </a:rPr>
              <a:t>Periode pendaftaran mulai </a:t>
            </a:r>
            <a:r>
              <a:rPr lang="en" sz="2400" dirty="0">
                <a:solidFill>
                  <a:srgbClr val="1C4587"/>
                </a:solidFill>
              </a:rPr>
              <a:t>24 Februari - 15 Maret 2020</a:t>
            </a:r>
            <a:r>
              <a:rPr lang="en" sz="2400" b="0" dirty="0">
                <a:solidFill>
                  <a:srgbClr val="1C4587"/>
                </a:solidFill>
              </a:rPr>
              <a:t>. Unduh buku panduan dan registrasi di </a:t>
            </a:r>
            <a:r>
              <a:rPr lang="en" sz="2400" b="1" dirty="0">
                <a:solidFill>
                  <a:schemeClr val="tx1"/>
                </a:solidFill>
              </a:rPr>
              <a:t>web simpultumbuh.uii.ac.id </a:t>
            </a:r>
            <a:r>
              <a:rPr lang="en" sz="2400" b="0" dirty="0">
                <a:solidFill>
                  <a:srgbClr val="1C4587"/>
                </a:solidFill>
              </a:rPr>
              <a:t>pastikan membaca buku panduan program terlebih dahulu.</a:t>
            </a:r>
            <a:endParaRPr sz="2400" b="0" dirty="0">
              <a:solidFill>
                <a:srgbClr val="1C4587"/>
              </a:solidFill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l="-870" t="1705" r="870" b="25098"/>
          <a:stretch/>
        </p:blipFill>
        <p:spPr>
          <a:xfrm>
            <a:off x="4572000" y="0"/>
            <a:ext cx="46552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Bagaimana cara daftar UBIC?</a:t>
            </a:r>
            <a:endParaRPr sz="18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C4587"/>
                </a:solidFill>
              </a:rPr>
              <a:t>Buka link pendaftaran:</a:t>
            </a:r>
            <a:r>
              <a:rPr lang="en" sz="3800" dirty="0">
                <a:solidFill>
                  <a:schemeClr val="lt2"/>
                </a:solidFill>
              </a:rPr>
              <a:t> </a:t>
            </a:r>
            <a:endParaRPr sz="38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https://simpultumbuh.ac.id/ubic</a:t>
            </a:r>
            <a:r>
              <a:rPr lang="en" sz="1800" dirty="0">
                <a:solidFill>
                  <a:schemeClr val="tx1"/>
                </a:solidFill>
              </a:rPr>
              <a:t> untuk masuk ke “Tenant Management System (TMS)”</a:t>
            </a:r>
            <a:r>
              <a:rPr lang="en" sz="2500" dirty="0">
                <a:solidFill>
                  <a:schemeClr val="tx1"/>
                </a:solidFill>
              </a:rPr>
              <a:t/>
            </a:r>
            <a:br>
              <a:rPr lang="en" sz="25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Daftar akun sebagai Civitas UII atau Umum. </a:t>
            </a:r>
            <a:r>
              <a:rPr lang="id-ID" sz="1800" dirty="0" smtClean="0">
                <a:solidFill>
                  <a:schemeClr val="tx1"/>
                </a:solidFill>
              </a:rPr>
              <a:t/>
            </a:r>
            <a:br>
              <a:rPr lang="id-ID" sz="1800" dirty="0" smtClean="0">
                <a:solidFill>
                  <a:schemeClr val="tx1"/>
                </a:solidFill>
              </a:rPr>
            </a:br>
            <a:r>
              <a:rPr lang="en" sz="1800" dirty="0" smtClean="0">
                <a:solidFill>
                  <a:schemeClr val="tx1"/>
                </a:solidFill>
              </a:rPr>
              <a:t>Password </a:t>
            </a:r>
            <a:r>
              <a:rPr lang="en" sz="1800" dirty="0">
                <a:solidFill>
                  <a:schemeClr val="tx1"/>
                </a:solidFill>
              </a:rPr>
              <a:t>akan </a:t>
            </a:r>
            <a:r>
              <a:rPr lang="en" sz="1800" dirty="0">
                <a:solidFill>
                  <a:srgbClr val="1C4587"/>
                </a:solidFill>
              </a:rPr>
              <a:t>dikirim ke email secara otomatis untuk log in.</a:t>
            </a:r>
            <a:endParaRPr sz="1800" dirty="0">
              <a:solidFill>
                <a:srgbClr val="1C4587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 amt="54000"/>
          </a:blip>
          <a:srcRect l="1850" t="-12320" r="-1849" b="12319"/>
          <a:stretch/>
        </p:blipFill>
        <p:spPr>
          <a:xfrm>
            <a:off x="5999900" y="-158250"/>
            <a:ext cx="2480925" cy="248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2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28" name="Google Shape;12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31" name="Google Shape;131;p20"/>
          <p:cNvPicPr preferRelativeResize="0"/>
          <p:nvPr/>
        </p:nvPicPr>
        <p:blipFill rotWithShape="1">
          <a:blip r:embed="rId6">
            <a:alphaModFix/>
          </a:blip>
          <a:srcRect l="6231" r="5374"/>
          <a:stretch/>
        </p:blipFill>
        <p:spPr>
          <a:xfrm>
            <a:off x="4688350" y="0"/>
            <a:ext cx="4455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97124" cy="51111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2" t="8125" r="24283" b="-312"/>
          <a:stretch/>
        </p:blipFill>
        <p:spPr>
          <a:xfrm>
            <a:off x="6416260" y="0"/>
            <a:ext cx="3477126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46263"/>
          <a:stretch/>
        </p:blipFill>
        <p:spPr>
          <a:xfrm>
            <a:off x="3697124" y="10223"/>
            <a:ext cx="2719136" cy="513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l="28733" r="12070"/>
          <a:stretch/>
        </p:blipFill>
        <p:spPr>
          <a:xfrm>
            <a:off x="-265751" y="625"/>
            <a:ext cx="4567199" cy="51422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Fokus Bidang Bisnis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C4587"/>
                </a:solidFill>
              </a:rPr>
              <a:t>Bidang-bidang startup yang diprioritas untuk di danai dalam program </a:t>
            </a:r>
            <a:r>
              <a:rPr lang="en" sz="1800" b="1">
                <a:solidFill>
                  <a:srgbClr val="1C4587"/>
                </a:solidFill>
              </a:rPr>
              <a:t>UBIC 6.0 </a:t>
            </a:r>
            <a:r>
              <a:rPr lang="en" sz="1800">
                <a:solidFill>
                  <a:srgbClr val="1C4587"/>
                </a:solidFill>
              </a:rPr>
              <a:t>adalah:</a:t>
            </a:r>
            <a:endParaRPr sz="1800">
              <a:solidFill>
                <a:srgbClr val="1C4587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en" sz="1800">
                <a:solidFill>
                  <a:srgbClr val="1C4587"/>
                </a:solidFill>
              </a:rPr>
              <a:t>Pangan</a:t>
            </a:r>
            <a:endParaRPr sz="1800">
              <a:solidFill>
                <a:srgbClr val="1C458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en" sz="1800">
                <a:solidFill>
                  <a:srgbClr val="1C4587"/>
                </a:solidFill>
              </a:rPr>
              <a:t>Kesehatan &amp; Farmasi</a:t>
            </a:r>
            <a:endParaRPr sz="1800">
              <a:solidFill>
                <a:srgbClr val="1C458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en" sz="1800">
                <a:solidFill>
                  <a:srgbClr val="1C4587"/>
                </a:solidFill>
              </a:rPr>
              <a:t>Teknologi Informasi &amp; Komunikasi</a:t>
            </a:r>
            <a:endParaRPr sz="1800">
              <a:solidFill>
                <a:srgbClr val="1C458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en" sz="1800">
                <a:solidFill>
                  <a:srgbClr val="1C4587"/>
                </a:solidFill>
              </a:rPr>
              <a:t>Pertahanan &amp; Keamanan</a:t>
            </a:r>
            <a:endParaRPr sz="1800">
              <a:solidFill>
                <a:srgbClr val="1C458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en" sz="1800">
                <a:solidFill>
                  <a:srgbClr val="1C4587"/>
                </a:solidFill>
              </a:rPr>
              <a:t>Bahan Baku &amp; Material Maju</a:t>
            </a:r>
            <a:endParaRPr sz="1800">
              <a:solidFill>
                <a:srgbClr val="1C458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en" sz="1800">
                <a:solidFill>
                  <a:srgbClr val="1C4587"/>
                </a:solidFill>
              </a:rPr>
              <a:t>Energi</a:t>
            </a:r>
            <a:endParaRPr sz="1800">
              <a:solidFill>
                <a:srgbClr val="1C458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en" sz="1800">
                <a:solidFill>
                  <a:srgbClr val="1C4587"/>
                </a:solidFill>
              </a:rPr>
              <a:t>Transportasi &amp; Maritim</a:t>
            </a:r>
            <a:endParaRPr sz="1800">
              <a:solidFill>
                <a:srgbClr val="1C458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AutoNum type="arabicPeriod"/>
            </a:pPr>
            <a:r>
              <a:rPr lang="en" sz="1800">
                <a:solidFill>
                  <a:srgbClr val="1C4587"/>
                </a:solidFill>
              </a:rPr>
              <a:t>Industri Kreatif &amp; Pariwisata</a:t>
            </a:r>
            <a:endParaRPr sz="1800">
              <a:solidFill>
                <a:srgbClr val="1C4587"/>
              </a:solidFill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237514" y="2906462"/>
            <a:ext cx="1613690" cy="2116936"/>
            <a:chOff x="6803275" y="395363"/>
            <a:chExt cx="2212050" cy="2537076"/>
          </a:xfrm>
        </p:grpSpPr>
        <p:pic>
          <p:nvPicPr>
            <p:cNvPr id="112" name="Google Shape;11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8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Fact: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Bidang fokus IBISMA adalah Inkubator Bisnis Bidang </a:t>
              </a:r>
              <a:r>
                <a:rPr lang="en" sz="12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Energi &amp; Industri Kreatif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C4587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sz="3000" b="1">
              <a:solidFill>
                <a:srgbClr val="1C458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31"/>
          <p:cNvSpPr txBox="1">
            <a:spLocks noGrp="1"/>
          </p:cNvSpPr>
          <p:nvPr>
            <p:ph type="body" idx="4294967295"/>
          </p:nvPr>
        </p:nvSpPr>
        <p:spPr>
          <a:xfrm>
            <a:off x="2986291" y="1655981"/>
            <a:ext cx="3432175" cy="1633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Daftar Sekarang :</a:t>
            </a:r>
            <a:endParaRPr sz="12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 sz="12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https://simpultumbuh.uii.ac.id/ubic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Informasi lebih lanjut: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Email: </a:t>
            </a:r>
            <a:r>
              <a:rPr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ibisma@uii.ac.id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Instagram: @ibisma_uii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Whatsapp: 082136190626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0625" y="3495525"/>
            <a:ext cx="1497841" cy="101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F05F3-A744-2B46-AF8D-9A96E10B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3"/>
            <p:cNvSpPr/>
            <p:nvPr/>
          </p:nvSpPr>
          <p:spPr>
            <a:xfrm>
              <a:off x="1304036" y="399288"/>
              <a:ext cx="396239" cy="408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/>
            <p:cNvSpPr txBox="1"/>
            <p:nvPr/>
          </p:nvSpPr>
          <p:spPr>
            <a:xfrm>
              <a:off x="3163315" y="344424"/>
              <a:ext cx="2860674" cy="243656"/>
            </a:xfrm>
            <a:prstGeom prst="rect">
              <a:avLst/>
            </a:prstGeom>
            <a:solidFill>
              <a:srgbClr val="FF00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90805">
                <a:lnSpc>
                  <a:spcPts val="1945"/>
                </a:lnSpc>
              </a:pPr>
              <a:r>
                <a:rPr sz="1800" b="1" spc="-30" dirty="0">
                  <a:solidFill>
                    <a:srgbClr val="FFFFFF"/>
                  </a:solidFill>
                  <a:latin typeface="Arial"/>
                  <a:cs typeface="Arial"/>
                </a:rPr>
                <a:t>INOVASI </a:t>
              </a:r>
              <a:r>
                <a:rPr sz="1800" b="1" spc="-10" dirty="0">
                  <a:solidFill>
                    <a:srgbClr val="FFFFFF"/>
                  </a:solidFill>
                  <a:latin typeface="Arial"/>
                  <a:cs typeface="Arial"/>
                </a:rPr>
                <a:t>HASIL</a:t>
              </a:r>
              <a:r>
                <a:rPr sz="1800" b="1" spc="3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800" b="1" spc="-5" dirty="0">
                  <a:solidFill>
                    <a:srgbClr val="FFFFFF"/>
                  </a:solidFill>
                  <a:latin typeface="Arial"/>
                  <a:cs typeface="Arial"/>
                </a:rPr>
                <a:t>LITBANG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10" name="object 5"/>
            <p:cNvSpPr txBox="1"/>
            <p:nvPr/>
          </p:nvSpPr>
          <p:spPr>
            <a:xfrm>
              <a:off x="7210932" y="48514"/>
              <a:ext cx="949325" cy="1943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100" b="1" dirty="0">
                  <a:latin typeface="Arial"/>
                  <a:cs typeface="Arial"/>
                </a:rPr>
                <a:t>Perpustakaan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301744" y="3067686"/>
              <a:ext cx="2595245" cy="207581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21995">
                <a:lnSpc>
                  <a:spcPct val="100000"/>
                </a:lnSpc>
                <a:spcBef>
                  <a:spcPts val="100"/>
                </a:spcBef>
              </a:pPr>
              <a:r>
                <a:rPr sz="7200" spc="400" dirty="0">
                  <a:solidFill>
                    <a:srgbClr val="FFFFFF"/>
                  </a:solidFill>
                  <a:latin typeface="Arial"/>
                  <a:cs typeface="Arial"/>
                </a:rPr>
                <a:t>?</a:t>
              </a:r>
              <a:r>
                <a:rPr sz="6150" spc="600" baseline="-14227" dirty="0">
                  <a:solidFill>
                    <a:srgbClr val="FFFFFF"/>
                  </a:solidFill>
                  <a:latin typeface="Arial"/>
                  <a:cs typeface="Arial"/>
                </a:rPr>
                <a:t>?</a:t>
              </a:r>
              <a:endParaRPr sz="6150" baseline="-14227" dirty="0">
                <a:latin typeface="Arial"/>
                <a:cs typeface="Arial"/>
              </a:endParaRPr>
            </a:p>
            <a:p>
              <a:pPr marL="38100">
                <a:lnSpc>
                  <a:spcPct val="100000"/>
                </a:lnSpc>
                <a:spcBef>
                  <a:spcPts val="4140"/>
                </a:spcBef>
              </a:pPr>
              <a:r>
                <a:rPr sz="2800" b="1" dirty="0">
                  <a:solidFill>
                    <a:srgbClr val="FFFFFF"/>
                  </a:solidFill>
                  <a:latin typeface="Arial"/>
                  <a:cs typeface="Arial"/>
                </a:rPr>
                <a:t>Komersialisasi</a:t>
              </a:r>
              <a:endParaRPr sz="2800" dirty="0">
                <a:latin typeface="Arial"/>
                <a:cs typeface="Arial"/>
              </a:endParaRPr>
            </a:p>
          </p:txBody>
        </p:sp>
        <p:sp>
          <p:nvSpPr>
            <p:cNvPr id="12" name="object 7"/>
            <p:cNvSpPr txBox="1"/>
            <p:nvPr/>
          </p:nvSpPr>
          <p:spPr>
            <a:xfrm>
              <a:off x="450900" y="2728087"/>
              <a:ext cx="770890" cy="3460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604" algn="ctr">
                <a:lnSpc>
                  <a:spcPts val="1260"/>
                </a:lnSpc>
                <a:spcBef>
                  <a:spcPts val="100"/>
                </a:spcBef>
              </a:pPr>
              <a:r>
                <a:rPr sz="1100" dirty="0">
                  <a:latin typeface="Arial"/>
                  <a:cs typeface="Arial"/>
                </a:rPr>
                <a:t>R&amp;D</a:t>
              </a:r>
            </a:p>
            <a:p>
              <a:pPr algn="ctr">
                <a:lnSpc>
                  <a:spcPts val="1260"/>
                </a:lnSpc>
              </a:pPr>
              <a:r>
                <a:rPr sz="1100" b="1" spc="-10" dirty="0">
                  <a:latin typeface="Arial"/>
                  <a:cs typeface="Arial"/>
                </a:rPr>
                <a:t>Universitas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13" name="object 8"/>
            <p:cNvSpPr txBox="1"/>
            <p:nvPr/>
          </p:nvSpPr>
          <p:spPr>
            <a:xfrm>
              <a:off x="1796033" y="3147187"/>
              <a:ext cx="1208405" cy="1936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dirty="0">
                  <a:latin typeface="Arial"/>
                  <a:cs typeface="Arial"/>
                </a:rPr>
                <a:t>R&amp;D</a:t>
              </a:r>
              <a:r>
                <a:rPr sz="1100" spc="-45" dirty="0">
                  <a:latin typeface="Arial"/>
                  <a:cs typeface="Arial"/>
                </a:rPr>
                <a:t> </a:t>
              </a:r>
              <a:r>
                <a:rPr sz="1100" b="1" spc="-5" dirty="0">
                  <a:latin typeface="Arial"/>
                  <a:cs typeface="Arial"/>
                </a:rPr>
                <a:t>Kementerian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14" name="object 9"/>
            <p:cNvSpPr txBox="1"/>
            <p:nvPr/>
          </p:nvSpPr>
          <p:spPr>
            <a:xfrm>
              <a:off x="6529831" y="3290570"/>
              <a:ext cx="373380" cy="1936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b="1" spc="-55" dirty="0">
                  <a:latin typeface="Arial"/>
                  <a:cs typeface="Arial"/>
                </a:rPr>
                <a:t>A</a:t>
              </a:r>
              <a:r>
                <a:rPr sz="1100" b="1" dirty="0">
                  <a:latin typeface="Arial"/>
                  <a:cs typeface="Arial"/>
                </a:rPr>
                <a:t>r</a:t>
              </a:r>
              <a:r>
                <a:rPr sz="1100" b="1" spc="-15" dirty="0">
                  <a:latin typeface="Arial"/>
                  <a:cs typeface="Arial"/>
                </a:rPr>
                <a:t>s</a:t>
              </a:r>
              <a:r>
                <a:rPr sz="1100" b="1" spc="-20" dirty="0">
                  <a:latin typeface="Arial"/>
                  <a:cs typeface="Arial"/>
                </a:rPr>
                <a:t>i</a:t>
              </a:r>
              <a:r>
                <a:rPr sz="1100" b="1" dirty="0">
                  <a:latin typeface="Arial"/>
                  <a:cs typeface="Arial"/>
                </a:rPr>
                <a:t>p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15" name="object 10"/>
            <p:cNvSpPr txBox="1"/>
            <p:nvPr/>
          </p:nvSpPr>
          <p:spPr>
            <a:xfrm>
              <a:off x="8460740" y="3293186"/>
              <a:ext cx="418465" cy="1943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100" b="1" dirty="0">
                  <a:latin typeface="Arial"/>
                  <a:cs typeface="Arial"/>
                </a:rPr>
                <a:t>P</a:t>
              </a:r>
              <a:r>
                <a:rPr sz="1100" b="1" spc="5" dirty="0">
                  <a:latin typeface="Arial"/>
                  <a:cs typeface="Arial"/>
                </a:rPr>
                <a:t>a</a:t>
              </a:r>
              <a:r>
                <a:rPr sz="1100" b="1" spc="-5" dirty="0">
                  <a:latin typeface="Arial"/>
                  <a:cs typeface="Arial"/>
                </a:rPr>
                <a:t>p</a:t>
              </a:r>
              <a:r>
                <a:rPr sz="1100" b="1" spc="5" dirty="0">
                  <a:latin typeface="Arial"/>
                  <a:cs typeface="Arial"/>
                </a:rPr>
                <a:t>e</a:t>
              </a:r>
              <a:r>
                <a:rPr sz="1100" b="1" dirty="0">
                  <a:latin typeface="Arial"/>
                  <a:cs typeface="Arial"/>
                </a:rPr>
                <a:t>r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16" name="object 6"/>
            <p:cNvSpPr txBox="1"/>
            <p:nvPr/>
          </p:nvSpPr>
          <p:spPr>
            <a:xfrm>
              <a:off x="261924" y="836294"/>
              <a:ext cx="1334770" cy="50800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90"/>
                </a:spcBef>
              </a:pPr>
              <a:r>
                <a:rPr sz="1400" b="1" spc="-15" dirty="0">
                  <a:latin typeface="Arial"/>
                  <a:cs typeface="Arial"/>
                </a:rPr>
                <a:t>L</a:t>
              </a:r>
              <a:r>
                <a:rPr sz="1400" b="1" spc="-5" dirty="0">
                  <a:latin typeface="Arial"/>
                  <a:cs typeface="Arial"/>
                </a:rPr>
                <a:t>IPI</a:t>
              </a:r>
              <a:endParaRPr sz="1400" dirty="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805"/>
                </a:spcBef>
              </a:pPr>
              <a:r>
                <a:rPr sz="1100" b="1" spc="5" dirty="0">
                  <a:latin typeface="Arial"/>
                  <a:cs typeface="Arial"/>
                </a:rPr>
                <a:t>BPPT</a:t>
              </a:r>
              <a:r>
                <a:rPr sz="1100" b="1" spc="-30" dirty="0">
                  <a:latin typeface="Arial"/>
                  <a:cs typeface="Arial"/>
                </a:rPr>
                <a:t> </a:t>
              </a:r>
              <a:r>
                <a:rPr sz="1100" b="1" spc="-15" dirty="0">
                  <a:latin typeface="Arial"/>
                  <a:cs typeface="Arial"/>
                </a:rPr>
                <a:t>BATAN</a:t>
              </a:r>
              <a:endParaRPr sz="11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7376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46" y="2189846"/>
            <a:ext cx="2564174" cy="2253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2937" y="2793873"/>
            <a:ext cx="40366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4">
                  <a:lumMod val="50000"/>
                </a:schemeClr>
              </a:buClr>
            </a:pPr>
            <a:r>
              <a:rPr lang="en-US" sz="1800" noProof="1">
                <a:solidFill>
                  <a:schemeClr val="bg1"/>
                </a:solidFill>
                <a:latin typeface="+mj-lt"/>
              </a:rPr>
              <a:t>1) </a:t>
            </a:r>
            <a:r>
              <a:rPr lang="en-US" sz="1800" b="1" noProof="1">
                <a:solidFill>
                  <a:schemeClr val="bg1"/>
                </a:solidFill>
                <a:latin typeface="+mj-lt"/>
              </a:rPr>
              <a:t>Enterprise Creation</a:t>
            </a:r>
            <a:r>
              <a:rPr lang="en-US" sz="1800" noProof="1">
                <a:solidFill>
                  <a:schemeClr val="bg1"/>
                </a:solidFill>
                <a:latin typeface="+mj-lt"/>
              </a:rPr>
              <a:t>, </a:t>
            </a:r>
            <a:endParaRPr lang="id-ID" sz="1800" noProof="1">
              <a:solidFill>
                <a:schemeClr val="bg1"/>
              </a:solidFill>
              <a:latin typeface="+mj-lt"/>
            </a:endParaRPr>
          </a:p>
          <a:p>
            <a:pPr algn="just">
              <a:buClr>
                <a:schemeClr val="accent4">
                  <a:lumMod val="50000"/>
                </a:schemeClr>
              </a:buClr>
            </a:pPr>
            <a:r>
              <a:rPr lang="en-US" sz="1800" noProof="1">
                <a:solidFill>
                  <a:schemeClr val="bg1"/>
                </a:solidFill>
                <a:latin typeface="+mj-lt"/>
              </a:rPr>
              <a:t>2) </a:t>
            </a:r>
            <a:r>
              <a:rPr lang="en-US" sz="1800" b="1" noProof="1">
                <a:solidFill>
                  <a:schemeClr val="bg1"/>
                </a:solidFill>
                <a:latin typeface="+mj-lt"/>
              </a:rPr>
              <a:t>Business-University Collaboration</a:t>
            </a:r>
            <a:endParaRPr lang="id-ID" sz="1800" b="1" noProof="1">
              <a:solidFill>
                <a:schemeClr val="bg1"/>
              </a:solidFill>
              <a:latin typeface="+mj-lt"/>
            </a:endParaRPr>
          </a:p>
          <a:p>
            <a:pPr algn="just">
              <a:buClr>
                <a:schemeClr val="accent4">
                  <a:lumMod val="50000"/>
                </a:schemeClr>
              </a:buClr>
            </a:pPr>
            <a:r>
              <a:rPr lang="id-ID" sz="1800" b="1" noProof="1" smtClean="0">
                <a:solidFill>
                  <a:schemeClr val="bg1"/>
                </a:solidFill>
                <a:latin typeface="+mj-lt"/>
              </a:rPr>
              <a:t>3) Graduate Entrepreneurship</a:t>
            </a:r>
          </a:p>
          <a:p>
            <a:pPr algn="just">
              <a:buClr>
                <a:schemeClr val="accent4">
                  <a:lumMod val="50000"/>
                </a:schemeClr>
              </a:buClr>
            </a:pPr>
            <a:r>
              <a:rPr lang="id-ID" sz="1800" b="1" noProof="1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1800" b="1" noProof="1">
                <a:solidFill>
                  <a:schemeClr val="bg1"/>
                </a:solidFill>
                <a:latin typeface="+mj-lt"/>
              </a:rPr>
              <a:t>(via Entrepreneurship Learning Outcome),</a:t>
            </a:r>
            <a:r>
              <a:rPr lang="en-US" sz="1800" b="1" noProof="1">
                <a:solidFill>
                  <a:schemeClr val="bg1"/>
                </a:solidFill>
                <a:latin typeface="+mj-lt"/>
              </a:rPr>
              <a:t> </a:t>
            </a:r>
            <a:endParaRPr lang="id-ID" sz="1800" noProof="1">
              <a:solidFill>
                <a:schemeClr val="bg1"/>
              </a:solidFill>
              <a:latin typeface="+mj-lt"/>
            </a:endParaRPr>
          </a:p>
          <a:p>
            <a:pPr algn="just">
              <a:buClr>
                <a:schemeClr val="accent4">
                  <a:lumMod val="50000"/>
                </a:schemeClr>
              </a:buClr>
            </a:pPr>
            <a:endParaRPr lang="id-ID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130" y="23400"/>
            <a:ext cx="1956294" cy="119341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5233" y="388697"/>
            <a:ext cx="4567217" cy="119703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SIMPUL </a:t>
            </a:r>
            <a:r>
              <a:rPr lang="en-US" sz="3600" b="1" dirty="0" smtClean="0">
                <a:solidFill>
                  <a:schemeClr val="bg1"/>
                </a:solidFill>
              </a:rPr>
              <a:t>TUMBUH</a:t>
            </a:r>
            <a:r>
              <a:rPr lang="id-ID" sz="3600" b="1" dirty="0" smtClean="0">
                <a:solidFill>
                  <a:schemeClr val="bg1"/>
                </a:solidFill>
              </a:rPr>
              <a:t/>
            </a:r>
            <a:br>
              <a:rPr lang="id-ID" sz="3600" b="1" dirty="0" smtClean="0">
                <a:solidFill>
                  <a:schemeClr val="bg1"/>
                </a:solidFill>
              </a:rPr>
            </a:br>
            <a:r>
              <a:rPr lang="id-ID" sz="3600" b="1" dirty="0" smtClean="0">
                <a:solidFill>
                  <a:schemeClr val="bg1"/>
                </a:solidFill>
              </a:rPr>
              <a:t>The GROWTH HUB UII</a:t>
            </a:r>
            <a:endParaRPr lang="id-ID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76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3" y="297264"/>
            <a:ext cx="8146346" cy="45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35" y="359900"/>
            <a:ext cx="75914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l="28733" r="12070"/>
          <a:stretch/>
        </p:blipFill>
        <p:spPr>
          <a:xfrm>
            <a:off x="-265751" y="625"/>
            <a:ext cx="4567199" cy="51422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4404691" y="980400"/>
            <a:ext cx="446186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 smtClean="0">
                <a:solidFill>
                  <a:schemeClr val="dk1"/>
                </a:solidFill>
              </a:rPr>
              <a:t>“Inkubator Bisnis Teknologi”</a:t>
            </a:r>
            <a:endParaRPr sz="2800" dirty="0" smtClean="0">
              <a:solidFill>
                <a:schemeClr val="dk1"/>
              </a:solidFill>
            </a:endParaRPr>
          </a:p>
          <a:p>
            <a:pPr marL="0" lvl="0" indent="0">
              <a:spcBef>
                <a:spcPts val="1600"/>
              </a:spcBef>
              <a:buClr>
                <a:schemeClr val="dk2"/>
              </a:buClr>
              <a:buSzPts val="1100"/>
              <a:buNone/>
            </a:pPr>
            <a:r>
              <a:rPr lang="id-ID" sz="2400" dirty="0" smtClean="0"/>
              <a:t>suatu wadah untuk mengembangkan calon pengusaha/usaha baru menjadi usaha yg mandiri melalui berbagai pembinaan yang terpadu</a:t>
            </a:r>
            <a:endParaRPr sz="2400" dirty="0">
              <a:solidFill>
                <a:srgbClr val="1C4587"/>
              </a:solidFill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237514" y="2906462"/>
            <a:ext cx="1613690" cy="2116936"/>
            <a:chOff x="6803275" y="395363"/>
            <a:chExt cx="2212050" cy="2537076"/>
          </a:xfrm>
        </p:grpSpPr>
        <p:pic>
          <p:nvPicPr>
            <p:cNvPr id="112" name="Google Shape;11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8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Fact:</a:t>
              </a:r>
              <a:endParaRPr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Bidang fokus IBISMA adalah Inkubator Bisnis Bidang </a:t>
              </a:r>
              <a:r>
                <a:rPr lang="en" sz="1200" dirty="0" smtClean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Industri </a:t>
              </a:r>
              <a:r>
                <a:rPr lang="en" sz="1200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Kreatif</a:t>
              </a:r>
              <a:endParaRPr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41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409575"/>
            <a:ext cx="78771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66725"/>
            <a:ext cx="74866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4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</TotalTime>
  <Words>528</Words>
  <Application>Microsoft Office PowerPoint</Application>
  <PresentationFormat>On-screen Show (16:9)</PresentationFormat>
  <Paragraphs>106</Paragraphs>
  <Slides>29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Raleway</vt:lpstr>
      <vt:lpstr>Calibri Light</vt:lpstr>
      <vt:lpstr>Myriad Pro Cond</vt:lpstr>
      <vt:lpstr>Calibri</vt:lpstr>
      <vt:lpstr>Lato</vt:lpstr>
      <vt:lpstr>Office Theme</vt:lpstr>
      <vt:lpstr>Commercialization &amp; Incubator Program</vt:lpstr>
      <vt:lpstr>PowerPoint Presentation</vt:lpstr>
      <vt:lpstr>PowerPoint Presentation</vt:lpstr>
      <vt:lpstr>SIMPUL TUMBUH The GROWTH HUB UII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BISNIS IBISMA</vt:lpstr>
      <vt:lpstr>PowerPoint Presentation</vt:lpstr>
      <vt:lpstr>Fasilitas IBISMA Co-Growing Space bisa diakses siapapun</vt:lpstr>
      <vt:lpstr>PowerPoint Presentation</vt:lpstr>
      <vt:lpstr>PowerPoint Presentation</vt:lpstr>
      <vt:lpstr>PowerPoint Presentation</vt:lpstr>
      <vt:lpstr>PowerPoint Presentation</vt:lpstr>
      <vt:lpstr>KILAS KEGIATAN IBISMA UII</vt:lpstr>
      <vt:lpstr>PowerPoint Presentation</vt:lpstr>
      <vt:lpstr>Growth Fest Growing Startup Ecosystem           Startup Expo-Talkshow-Workshop-Business Plan Competition-Live Music  </vt:lpstr>
      <vt:lpstr>PowerPoint Presentation</vt:lpstr>
      <vt:lpstr>PowerPoint Presentation</vt:lpstr>
      <vt:lpstr>Open Recruitment UBIC 2020 Periode pendaftaran mulai 24 Februari - 15 Maret 2020. Unduh buku panduan dan registrasi di web simpultumbuh.uii.ac.id pastikan membaca buku panduan program terlebih dahulu.</vt:lpstr>
      <vt:lpstr>Bagaimana cara daftar UBIC?  Buka link pendaftaran:  https://simpultumbuh.ac.id/ubic untuk masuk ke “Tenant Management System (TMS)” Daftar akun sebagai Civitas UII atau Umum.  Password akan dikirim ke email secara otomatis untuk log in.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UBIC 6.0 UII Businness Innovation Chalange</dc:title>
  <dc:creator>hp</dc:creator>
  <cp:lastModifiedBy>Okza Achmad</cp:lastModifiedBy>
  <cp:revision>27</cp:revision>
  <dcterms:modified xsi:type="dcterms:W3CDTF">2020-03-14T05:31:54Z</dcterms:modified>
</cp:coreProperties>
</file>